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6" autoAdjust="0"/>
  </p:normalViewPr>
  <p:slideViewPr>
    <p:cSldViewPr>
      <p:cViewPr varScale="1">
        <p:scale>
          <a:sx n="59" d="100"/>
          <a:sy n="59" d="100"/>
        </p:scale>
        <p:origin x="15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2A12C-3DEB-4AE2-9F13-CDD6E153E779}" type="datetimeFigureOut">
              <a:rPr lang="sv-SE" smtClean="0"/>
              <a:pPr/>
              <a:t>2024-08-26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A80F8-3894-4A68-A5B5-C594379430F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966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286808" cy="1470025"/>
          </a:xfrm>
        </p:spPr>
        <p:txBody>
          <a:bodyPr>
            <a:normAutofit/>
          </a:bodyPr>
          <a:lstStyle>
            <a:lvl1pPr>
              <a:defRPr sz="4800" b="1">
                <a:latin typeface="Gill Sans MT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  <a:latin typeface="Gill Sans MT Condens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21" y="360000"/>
            <a:ext cx="1635957" cy="60122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21" y="360000"/>
            <a:ext cx="1635957" cy="601225"/>
          </a:xfrm>
          <a:prstGeom prst="rect">
            <a:avLst/>
          </a:prstGeom>
        </p:spPr>
      </p:pic>
      <p:sp>
        <p:nvSpPr>
          <p:cNvPr id="7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785787" y="2357430"/>
            <a:ext cx="7572428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600">
                <a:latin typeface="Gill Sans MT" pitchFamily="34" charset="0"/>
                <a:cs typeface="Times New Roman" pitchFamily="18" charset="0"/>
              </a:defRPr>
            </a:lvl3pPr>
            <a:lvl4pPr>
              <a:buNone/>
              <a:defRPr sz="1400">
                <a:latin typeface="Gill Sans MT" pitchFamily="34" charset="0"/>
                <a:cs typeface="Times New Roman" pitchFamily="18" charset="0"/>
              </a:defRPr>
            </a:lvl4pPr>
            <a:lvl5pPr>
              <a:defRPr sz="1400">
                <a:latin typeface="Gill Sans MT" pitchFamily="34" charset="0"/>
                <a:cs typeface="Times New Roman" pitchFamily="18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86808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21" y="360000"/>
            <a:ext cx="1635957" cy="601225"/>
          </a:xfrm>
          <a:prstGeom prst="rect">
            <a:avLst/>
          </a:prstGeom>
        </p:spPr>
      </p:pic>
      <p:sp>
        <p:nvSpPr>
          <p:cNvPr id="11" name="Platshållare för innehåll 6"/>
          <p:cNvSpPr>
            <a:spLocks noGrp="1"/>
          </p:cNvSpPr>
          <p:nvPr>
            <p:ph sz="quarter" idx="10"/>
          </p:nvPr>
        </p:nvSpPr>
        <p:spPr>
          <a:xfrm>
            <a:off x="785787" y="2357430"/>
            <a:ext cx="3429024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2" name="Rubrik 7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86808" cy="1143000"/>
          </a:xfrm>
        </p:spPr>
        <p:txBody>
          <a:bodyPr>
            <a:normAutofit/>
          </a:bodyPr>
          <a:lstStyle>
            <a:lvl1pPr algn="l">
              <a:defRPr sz="4800" b="1">
                <a:latin typeface="Gill Sans MT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5031408" y="2362528"/>
            <a:ext cx="3429024" cy="3286148"/>
          </a:xfrm>
        </p:spPr>
        <p:txBody>
          <a:bodyPr>
            <a:normAutofit/>
          </a:bodyPr>
          <a:lstStyle>
            <a:lvl1pPr>
              <a:defRPr sz="2000">
                <a:latin typeface="Gill Sans MT" pitchFamily="34" charset="0"/>
                <a:cs typeface="Times New Roman" pitchFamily="18" charset="0"/>
              </a:defRPr>
            </a:lvl1pPr>
            <a:lvl2pPr>
              <a:defRPr sz="1800">
                <a:latin typeface="Gill Sans MT" pitchFamily="34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2024-08-26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50" t="8274" r="1088" b="86659"/>
          <a:stretch/>
        </p:blipFill>
        <p:spPr>
          <a:xfrm flipH="1">
            <a:off x="-47819" y="6313275"/>
            <a:ext cx="9251092" cy="396000"/>
          </a:xfrm>
          <a:prstGeom prst="rect">
            <a:avLst/>
          </a:prstGeom>
        </p:spPr>
      </p:pic>
      <p:sp>
        <p:nvSpPr>
          <p:cNvPr id="8" name="Platshållare för text 21"/>
          <p:cNvSpPr txBox="1">
            <a:spLocks/>
          </p:cNvSpPr>
          <p:nvPr userDrawn="1"/>
        </p:nvSpPr>
        <p:spPr>
          <a:xfrm>
            <a:off x="5786446" y="6357958"/>
            <a:ext cx="2643187" cy="285750"/>
          </a:xfrm>
          <a:prstGeom prst="rect">
            <a:avLst/>
          </a:prstGeom>
        </p:spPr>
        <p:txBody>
          <a:bodyPr wrap="none">
            <a:no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bg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GillSans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GillSans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GillSans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GillSan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Samhällsbyggnad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GillSan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San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San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San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C987AD19-191B-5D71-B0F5-33FD35D66D7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Statistik ansökningar PRH</a:t>
            </a:r>
          </a:p>
          <a:p>
            <a:r>
              <a:rPr lang="sv-SE" dirty="0"/>
              <a:t>Parkeringsinformation</a:t>
            </a:r>
          </a:p>
          <a:p>
            <a:r>
              <a:rPr lang="sv-SE" dirty="0"/>
              <a:t>Parkeringsplatser och beläggning</a:t>
            </a:r>
          </a:p>
          <a:p>
            <a:r>
              <a:rPr lang="sv-SE" dirty="0"/>
              <a:t>Rådhustorget</a:t>
            </a:r>
          </a:p>
          <a:p>
            <a:r>
              <a:rPr lang="sv-SE" dirty="0"/>
              <a:t>Uddmansgatan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3700" dirty="0"/>
              <a:t>Kommunala pensionärsrådet 240826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49EFEB0-249C-57FD-603E-57FFB75B94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2024-08-19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411 tillstånd</a:t>
            </a:r>
          </a:p>
          <a:p>
            <a:r>
              <a:rPr lang="sv-SE" dirty="0"/>
              <a:t>2023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80 ansökningar varav 65 beviljade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16AC485-7E58-A1AC-2F2B-114F579A6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Statistik ansökningar PRH tillstånd</a:t>
            </a:r>
          </a:p>
        </p:txBody>
      </p:sp>
    </p:spTree>
    <p:extLst>
      <p:ext uri="{BB962C8B-B14F-4D97-AF65-F5344CB8AC3E}">
        <p14:creationId xmlns:p14="http://schemas.microsoft.com/office/powerpoint/2010/main" val="215107296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0D7A12A3-8FF4-AF1B-D8CC-09423E4804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3528" y="1628800"/>
            <a:ext cx="8496943" cy="4464496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Tillståndet gäller på gatumark (allmän platsmark) inom alla kommuner i Sverige och inom EU-länderna enligt en internationell överenskommelse. 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Uppställning av fordon får ske: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på parkeringsplats, enligt lokal trafikföreskrift, reserverad för rörelsehindrad under högst den tid som anges på platsen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på parkeringsplats med tillåten parkering kortare än 3 timmar under högst 3 timmar i följd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på parkeringsplats med tillåten parkering 3 timmar eller längre, men kortare än 24 timmar under högst 24 timmar i följd 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på plats med förbud att parkera, enligt lokal trafikföreskrift, under högst 3 timmar i följd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på gågata under högst 3 timmar i följd.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Parkeringstillståndet innebär inte ett generellt undantag från skyldighet att erlägga parkeringsavgift. Kontakta respektive kommun för mer information. </a:t>
            </a:r>
            <a:r>
              <a:rPr lang="sv-SE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Inom Piteå kommun råder avgiftsbefrielse.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8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Parkeringstillstånd </a:t>
            </a:r>
            <a:r>
              <a:rPr lang="sv-SE" sz="18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innebär inte </a:t>
            </a: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undantag från allmänna bestämmelser om stannande och parkering i trafikförordningen och gäller inte: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Times New Roman" panose="02020603050405020304" pitchFamily="18" charset="0"/>
              <a:buChar char="-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inom så kallade ändamålsplatser; vänd-, last- eller taxiplats, på- och avstigningsplats, skolskjutsplats, busshållplats eller liknande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Times New Roman" panose="02020603050405020304" pitchFamily="18" charset="0"/>
              <a:buChar char="-"/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inom reserverat körfält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v-SE" sz="18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tomtmark. </a:t>
            </a: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Vid parkering på tomtmark behöver tillståndsinnehavaren själv förvissa sig om vilka regler som vid aktuellt tillfälle gäller på platsen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9AB88BE-02BD-BCD7-F5E9-A8C36B83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393" y="642922"/>
            <a:ext cx="8286808" cy="1143000"/>
          </a:xfrm>
        </p:spPr>
        <p:txBody>
          <a:bodyPr/>
          <a:lstStyle/>
          <a:p>
            <a:r>
              <a:rPr lang="sv-SE" dirty="0"/>
              <a:t>Parkeringsinformation</a:t>
            </a:r>
          </a:p>
        </p:txBody>
      </p:sp>
    </p:spTree>
    <p:extLst>
      <p:ext uri="{BB962C8B-B14F-4D97-AF65-F5344CB8AC3E}">
        <p14:creationId xmlns:p14="http://schemas.microsoft.com/office/powerpoint/2010/main" val="97217297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42C788A-63C1-47E9-2F9B-1A9739EF839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3528" y="2060848"/>
            <a:ext cx="8496943" cy="38884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Sommaren 2022 gjordes den senaste utredningen kring beläggningen av HK-platser. Det finns ingen anledning att tro att beläggningsgraden har förändrats radikalt sedan dess då antalet ansökningar per år är ungefär densamma och att antalet HK-platser inte heller radikalt förändrats. Utredningen genomfördes under 4 veckor i juni 2022. Beläggningen räknades under vardagar vid 14 tillfällen under olika tidpunkter. Vädret var soligt, växlande soligt och molnigt vid alla räkningstillfällen. Temperaturen var 14–22°C. 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Slutsatserna av utredningen visar att den genomsnittliga beläggningen uppgår till cirka 10% (förmidagar ca 8%, eftermiddagar ca 14%). HK-platserna på Coop, Kvantum och Lillbrogatan används mest. HK-platserna på Tallen (Sunes/Stadsporten), Turistbyrån och vid Lillbrogatan 15 har inte haft någon beläggning alls under mätperioden. HK-platserna i Stadsberget är väldigt lite använda. De parkeringshus som används mest av personer med parkeringstillstånd för rörelsehindrade är Björnen och Älgen.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Bedömningen är att valet av plats beror på vilket särskilt ärende </a:t>
            </a:r>
            <a:r>
              <a:rPr lang="sv-SE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parkören</a:t>
            </a:r>
            <a:r>
              <a:rPr lang="sv-S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ska uträtta - till exempel besök på apotek, mataffär eller hälsocentral. Det är viktigt att HK-platserna ligger i nära anslutning till besöksmålet.</a:t>
            </a:r>
            <a:endParaRPr lang="sv-S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85B1CD62-C152-BDC0-0884-A0DB3809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592" y="692696"/>
            <a:ext cx="8286808" cy="1143000"/>
          </a:xfrm>
        </p:spPr>
        <p:txBody>
          <a:bodyPr>
            <a:normAutofit fontScale="90000"/>
          </a:bodyPr>
          <a:lstStyle/>
          <a:p>
            <a:r>
              <a:rPr lang="sv-SE" dirty="0"/>
              <a:t>Parkeringsplatser och beläggning</a:t>
            </a:r>
          </a:p>
        </p:txBody>
      </p:sp>
    </p:spTree>
    <p:extLst>
      <p:ext uri="{BB962C8B-B14F-4D97-AF65-F5344CB8AC3E}">
        <p14:creationId xmlns:p14="http://schemas.microsoft.com/office/powerpoint/2010/main" val="304234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E7A759FA-8829-E34D-AC4F-57BEB8D1A79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30546090"/>
              </p:ext>
            </p:extLst>
          </p:nvPr>
        </p:nvGraphicFramePr>
        <p:xfrm>
          <a:off x="1547664" y="1052736"/>
          <a:ext cx="5112568" cy="5040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4862">
                  <a:extLst>
                    <a:ext uri="{9D8B030D-6E8A-4147-A177-3AD203B41FA5}">
                      <a16:colId xmlns:a16="http://schemas.microsoft.com/office/drawing/2014/main" val="2855920068"/>
                    </a:ext>
                  </a:extLst>
                </a:gridCol>
                <a:gridCol w="877706">
                  <a:extLst>
                    <a:ext uri="{9D8B030D-6E8A-4147-A177-3AD203B41FA5}">
                      <a16:colId xmlns:a16="http://schemas.microsoft.com/office/drawing/2014/main" val="2421647261"/>
                    </a:ext>
                  </a:extLst>
                </a:gridCol>
              </a:tblGrid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  <a:highlight>
                            <a:srgbClr val="A5C9EB"/>
                          </a:highlight>
                        </a:rPr>
                        <a:t>HK-platser centrala Piteå</a:t>
                      </a:r>
                      <a:endParaRPr lang="sv-SE" sz="800" kern="100"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  <a:highlight>
                            <a:srgbClr val="A5C9EB"/>
                          </a:highlight>
                        </a:rPr>
                        <a:t>Antal</a:t>
                      </a:r>
                      <a:endParaRPr lang="sv-SE" sz="800" kern="100"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763629615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Turistbyrån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1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2150200433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Tallen (Sunes/Stadsporten)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3852996165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Tallen 2 (Piteå Taxi)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2035701441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Lillbrogatan 15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3782838894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Prästgårdsgatan 40 (Piteå HC)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1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706293245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Lillbrogatan (intill butiker)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6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583931235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Älgen (P-hus)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2464967707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Björnen (P-hus)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1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654189568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Stora Coop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6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2735449479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Uddmansgatan (Gamla Polishuset)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844120667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Hamngatan 46 (f.d. O’Learys)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3495117513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Hamngatan 40 (PiteBo)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3876412392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Kv. Seglaren (</a:t>
                      </a:r>
                      <a:r>
                        <a:rPr lang="sv-SE" sz="600" kern="100">
                          <a:effectLst/>
                        </a:rPr>
                        <a:t>ICA Kvantum/Arbete+Äventyr</a:t>
                      </a:r>
                      <a:r>
                        <a:rPr lang="sv-SE" sz="800" kern="100">
                          <a:effectLst/>
                        </a:rPr>
                        <a:t>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5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956442730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Leoparden (P-hus)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1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289360634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Aronsgatan 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4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3977737577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Stadsberget (P-hus)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6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175558340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Kyrkparkeringen 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4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2854411496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Norrmalmia 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3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709399216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PiteEnergi-Arena/Nolia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51941702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Piteå stadsbibliotek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3460363011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Badhusparken 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972728379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Stadshuset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246683483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Uddmansgatan 11 </a:t>
                      </a:r>
                      <a:r>
                        <a:rPr lang="sv-SE" sz="700" kern="100">
                          <a:effectLst/>
                        </a:rPr>
                        <a:t>(Odod/Bastard Burgers) 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2 st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784576237"/>
                  </a:ext>
                </a:extLst>
              </a:tr>
              <a:tr h="201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>
                          <a:effectLst/>
                        </a:rPr>
                        <a:t>Uddmansgatan 7 (Apoteket Renen)</a:t>
                      </a:r>
                      <a:endParaRPr lang="sv-SE" sz="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800" kern="100" dirty="0">
                          <a:effectLst/>
                        </a:rPr>
                        <a:t>1 </a:t>
                      </a:r>
                      <a:r>
                        <a:rPr lang="sv-SE" sz="800" kern="100" dirty="0" err="1">
                          <a:effectLst/>
                        </a:rPr>
                        <a:t>st</a:t>
                      </a:r>
                      <a:endParaRPr lang="sv-SE" sz="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73" marR="48073" marT="0" marB="0"/>
                </a:tc>
                <a:extLst>
                  <a:ext uri="{0D108BD9-81ED-4DB2-BD59-A6C34878D82A}">
                    <a16:rowId xmlns:a16="http://schemas.microsoft.com/office/drawing/2014/main" val="1177299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25341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CC90394F-7973-68D9-51C2-8B5B548B3CE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24082CC9-44F8-EE50-8BEA-C4C38BF42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Rådhustorget</a:t>
            </a:r>
          </a:p>
        </p:txBody>
      </p:sp>
    </p:spTree>
    <p:extLst>
      <p:ext uri="{BB962C8B-B14F-4D97-AF65-F5344CB8AC3E}">
        <p14:creationId xmlns:p14="http://schemas.microsoft.com/office/powerpoint/2010/main" val="295640232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8398BA34-FABE-6B82-F2A8-91E41C2F1AE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341BED7-1032-FBD5-4977-6171B103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Uddmansgatan</a:t>
            </a:r>
          </a:p>
        </p:txBody>
      </p:sp>
    </p:spTree>
    <p:extLst>
      <p:ext uri="{BB962C8B-B14F-4D97-AF65-F5344CB8AC3E}">
        <p14:creationId xmlns:p14="http://schemas.microsoft.com/office/powerpoint/2010/main" val="102046476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esentationsmall 2 Piteå kommun VINRÖD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 [Skrivskyddad]" id="{D293622E-B6A6-4678-8E7B-76F87EC70A3C}" vid="{A35D67EF-ACF5-46B3-9359-6B054E939CA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Presentationsmall cerise</Template>
  <TotalTime>45</TotalTime>
  <Words>569</Words>
  <Application>Microsoft Office PowerPoint</Application>
  <PresentationFormat>Bildspel på skärmen (4:3)</PresentationFormat>
  <Paragraphs>83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9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7" baseType="lpstr">
      <vt:lpstr>Aptos</vt:lpstr>
      <vt:lpstr>Arial</vt:lpstr>
      <vt:lpstr>Calibri</vt:lpstr>
      <vt:lpstr>Gill Sans MT</vt:lpstr>
      <vt:lpstr>Gill Sans MT Condensed</vt:lpstr>
      <vt:lpstr>GillSans</vt:lpstr>
      <vt:lpstr>Symbol</vt:lpstr>
      <vt:lpstr>Times New Roman</vt:lpstr>
      <vt:lpstr>Wingdings</vt:lpstr>
      <vt:lpstr>Presentationsmall 2 Piteå kommun VINRÖD (2)</vt:lpstr>
      <vt:lpstr>Kommunala pensionärsrådet 240826</vt:lpstr>
      <vt:lpstr>Statistik ansökningar PRH tillstånd</vt:lpstr>
      <vt:lpstr>Parkeringsinformation</vt:lpstr>
      <vt:lpstr>Parkeringsplatser och beläggning</vt:lpstr>
      <vt:lpstr>PowerPoint-presentation</vt:lpstr>
      <vt:lpstr>Rådhustorget</vt:lpstr>
      <vt:lpstr>Uddmansgatan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Micael Kemi</dc:creator>
  <cp:keywords>Presentationer;Dokumentkommunövergripande mall;Microsoft PowerPoint;Piteå kommun;Presentation</cp:keywords>
  <cp:lastModifiedBy>Micael Kemi</cp:lastModifiedBy>
  <cp:revision>16</cp:revision>
  <dcterms:created xsi:type="dcterms:W3CDTF">2024-08-22T09:09:48Z</dcterms:created>
  <dcterms:modified xsi:type="dcterms:W3CDTF">2024-08-26T05:03:51Z</dcterms:modified>
</cp:coreProperties>
</file>